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Microsoft JhengHei UI" panose="020B0604030504040204" pitchFamily="34" charset="-120"/>
      <p:regular r:id="rId18"/>
      <p:bold r:id="rId19"/>
    </p:embeddedFon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Montserrat SemiBold" panose="020B0604020202020204" charset="0"/>
      <p:regular r:id="rId24"/>
      <p:bold r:id="rId25"/>
      <p:italic r:id="rId26"/>
      <p:boldItalic r:id="rId27"/>
    </p:embeddedFont>
    <p:embeddedFont>
      <p:font typeface="Sarala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gif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0326df573_2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gd0326df573_2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0326df573_7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d0326df573_7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0326df573_7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d0326df573_7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0326df573_2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gd0326df573_2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787818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gd0787818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d0326df573_2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7" name="Google Shape;367;gd0326df573_2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0326df573_2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d0326df573_2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0326df573_2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gd0326df573_2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4235f71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4235f71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0326df573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Google Shape;276;gd0326df573_2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0326df573_2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d0326df573_2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0326df573_2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gd0326df573_2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0326df573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d0326df573_2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d0326df573_7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gd0326df573_7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606475" y="2293394"/>
            <a:ext cx="3365400" cy="23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2"/>
          </p:nvPr>
        </p:nvSpPr>
        <p:spPr>
          <a:xfrm>
            <a:off x="5172150" y="2007458"/>
            <a:ext cx="3365400" cy="25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0" y="0"/>
            <a:ext cx="713100" cy="3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8430750" y="4419900"/>
            <a:ext cx="7131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1756525"/>
            <a:ext cx="9144000" cy="337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4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 idx="5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7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8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 idx="9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3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title" idx="14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title" idx="15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16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 idx="17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18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9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20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8784650" y="0"/>
            <a:ext cx="359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0" y="1603600"/>
            <a:ext cx="713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TITLE_AND_DESCRIPTION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 idx="2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3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title" idx="4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5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 idx="6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1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 idx="2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3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9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9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5575" y="4771375"/>
            <a:ext cx="91440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5575" y="-5125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8435650" y="-5125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 hasCustomPrompt="1"/>
          </p:nvPr>
        </p:nvSpPr>
        <p:spPr>
          <a:xfrm>
            <a:off x="1946840" y="1774892"/>
            <a:ext cx="6619800" cy="14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1900825" y="3105792"/>
            <a:ext cx="66198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4572000" y="-10600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4572000" y="4415325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6853800" y="4807300"/>
            <a:ext cx="22902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SECTION_TITLE_AND_DESCRIPTION_1_1_3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923550" y="210406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"/>
          </p:nvPr>
        </p:nvSpPr>
        <p:spPr>
          <a:xfrm>
            <a:off x="923550" y="2475136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2"/>
          </p:nvPr>
        </p:nvSpPr>
        <p:spPr>
          <a:xfrm>
            <a:off x="923550" y="3506341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3"/>
          </p:nvPr>
        </p:nvSpPr>
        <p:spPr>
          <a:xfrm>
            <a:off x="923550" y="3877413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title" idx="4"/>
          </p:nvPr>
        </p:nvSpPr>
        <p:spPr>
          <a:xfrm>
            <a:off x="6029625" y="210406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5"/>
          </p:nvPr>
        </p:nvSpPr>
        <p:spPr>
          <a:xfrm>
            <a:off x="6029625" y="2475137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title" idx="6"/>
          </p:nvPr>
        </p:nvSpPr>
        <p:spPr>
          <a:xfrm>
            <a:off x="6029625" y="350634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7"/>
          </p:nvPr>
        </p:nvSpPr>
        <p:spPr>
          <a:xfrm>
            <a:off x="6029625" y="3877414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5575" y="-5125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8435675" y="719350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5575" y="4783500"/>
            <a:ext cx="707700" cy="36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1">
  <p:cSld name="TITLE_ONLY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>
            <a:off x="4470525" y="3701400"/>
            <a:ext cx="46734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5111875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5462775" y="1331400"/>
            <a:ext cx="2320800" cy="1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1"/>
          </p:nvPr>
        </p:nvSpPr>
        <p:spPr>
          <a:xfrm>
            <a:off x="5449675" y="2549700"/>
            <a:ext cx="2346900" cy="1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/>
          <p:nvPr/>
        </p:nvSpPr>
        <p:spPr>
          <a:xfrm>
            <a:off x="0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3"/>
          <p:cNvSpPr/>
          <p:nvPr/>
        </p:nvSpPr>
        <p:spPr>
          <a:xfrm>
            <a:off x="0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2">
  <p:cSld name="TITLE_ONLY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/>
          <p:nvPr/>
        </p:nvSpPr>
        <p:spPr>
          <a:xfrm flipH="1">
            <a:off x="0" y="3701400"/>
            <a:ext cx="45186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4"/>
          <p:cNvSpPr/>
          <p:nvPr/>
        </p:nvSpPr>
        <p:spPr>
          <a:xfrm flipH="1">
            <a:off x="50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4"/>
          <p:cNvSpPr/>
          <p:nvPr/>
        </p:nvSpPr>
        <p:spPr>
          <a:xfrm flipH="1">
            <a:off x="8430825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4"/>
          <p:cNvSpPr/>
          <p:nvPr/>
        </p:nvSpPr>
        <p:spPr>
          <a:xfrm flipH="1">
            <a:off x="7652025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1312150" y="1331500"/>
            <a:ext cx="2417400" cy="1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1"/>
          </p:nvPr>
        </p:nvSpPr>
        <p:spPr>
          <a:xfrm>
            <a:off x="1332300" y="2549613"/>
            <a:ext cx="2376900" cy="1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5354250" y="533873"/>
            <a:ext cx="2999100" cy="22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5"/>
          <p:cNvSpPr/>
          <p:nvPr/>
        </p:nvSpPr>
        <p:spPr>
          <a:xfrm>
            <a:off x="6853800" y="3696300"/>
            <a:ext cx="22902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SECTION_TITLE_AND_DESCRIPTION_1_1_4_2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/>
          <p:nvPr/>
        </p:nvSpPr>
        <p:spPr>
          <a:xfrm>
            <a:off x="0" y="719350"/>
            <a:ext cx="713100" cy="44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6"/>
          <p:cNvSpPr/>
          <p:nvPr/>
        </p:nvSpPr>
        <p:spPr>
          <a:xfrm>
            <a:off x="8430775" y="2571750"/>
            <a:ext cx="713100" cy="25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/>
          <p:nvPr/>
        </p:nvSpPr>
        <p:spPr>
          <a:xfrm>
            <a:off x="8430775" y="-1600"/>
            <a:ext cx="713100" cy="72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/>
          <p:nvPr/>
        </p:nvSpPr>
        <p:spPr>
          <a:xfrm>
            <a:off x="4573925" y="350"/>
            <a:ext cx="4570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4836250" y="2931900"/>
            <a:ext cx="40353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3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2"/>
          </p:nvPr>
        </p:nvSpPr>
        <p:spPr>
          <a:xfrm>
            <a:off x="5786125" y="956698"/>
            <a:ext cx="2135400" cy="19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1"/>
          </p:nvPr>
        </p:nvSpPr>
        <p:spPr>
          <a:xfrm>
            <a:off x="5277425" y="3594000"/>
            <a:ext cx="31527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0" name="Google Shape;170;p27"/>
          <p:cNvSpPr/>
          <p:nvPr/>
        </p:nvSpPr>
        <p:spPr>
          <a:xfrm>
            <a:off x="-10850" y="-5125"/>
            <a:ext cx="7242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6853800" y="4776850"/>
            <a:ext cx="2300400" cy="36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7"/>
          <p:cNvSpPr/>
          <p:nvPr/>
        </p:nvSpPr>
        <p:spPr>
          <a:xfrm>
            <a:off x="-10850" y="4776850"/>
            <a:ext cx="724200" cy="3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SECTION_TITLE_AND_DESCRIPTION_1_1_4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2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/>
          <p:nvPr/>
        </p:nvSpPr>
        <p:spPr>
          <a:xfrm>
            <a:off x="5300" y="2162570"/>
            <a:ext cx="9133500" cy="44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9"/>
          <p:cNvSpPr/>
          <p:nvPr/>
        </p:nvSpPr>
        <p:spPr>
          <a:xfrm>
            <a:off x="5300" y="3502195"/>
            <a:ext cx="9133500" cy="4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9"/>
          <p:cNvSpPr/>
          <p:nvPr/>
        </p:nvSpPr>
        <p:spPr>
          <a:xfrm>
            <a:off x="5300" y="0"/>
            <a:ext cx="9133500" cy="175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986300" y="2162570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subTitle" idx="1"/>
          </p:nvPr>
        </p:nvSpPr>
        <p:spPr>
          <a:xfrm>
            <a:off x="813650" y="2609843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title" idx="2"/>
          </p:nvPr>
        </p:nvSpPr>
        <p:spPr>
          <a:xfrm>
            <a:off x="3544350" y="2162570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3"/>
          </p:nvPr>
        </p:nvSpPr>
        <p:spPr>
          <a:xfrm>
            <a:off x="3371700" y="2609843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4"/>
          </p:nvPr>
        </p:nvSpPr>
        <p:spPr>
          <a:xfrm>
            <a:off x="6102400" y="2162570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5"/>
          </p:nvPr>
        </p:nvSpPr>
        <p:spPr>
          <a:xfrm>
            <a:off x="5929750" y="2609843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6"/>
          </p:nvPr>
        </p:nvSpPr>
        <p:spPr>
          <a:xfrm>
            <a:off x="986300" y="3502195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7"/>
          </p:nvPr>
        </p:nvSpPr>
        <p:spPr>
          <a:xfrm>
            <a:off x="813650" y="3949481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8"/>
          </p:nvPr>
        </p:nvSpPr>
        <p:spPr>
          <a:xfrm>
            <a:off x="3544350" y="3502195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9"/>
          </p:nvPr>
        </p:nvSpPr>
        <p:spPr>
          <a:xfrm>
            <a:off x="3371700" y="3949481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13"/>
          </p:nvPr>
        </p:nvSpPr>
        <p:spPr>
          <a:xfrm>
            <a:off x="6102400" y="3502195"/>
            <a:ext cx="2055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14"/>
          </p:nvPr>
        </p:nvSpPr>
        <p:spPr>
          <a:xfrm>
            <a:off x="5929750" y="3949481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 idx="15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93" name="Google Shape;193;p29"/>
          <p:cNvSpPr/>
          <p:nvPr/>
        </p:nvSpPr>
        <p:spPr>
          <a:xfrm>
            <a:off x="7926175" y="0"/>
            <a:ext cx="12177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0" y="1028700"/>
            <a:ext cx="7131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9" name="Google Shape;199;p30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lang="en"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lang="en"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r>
              <a:rPr lang="en"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Stories</a:t>
            </a:r>
            <a:endParaRPr sz="9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850"/>
              <a:buFont typeface="Arial"/>
              <a:buNone/>
            </a:pPr>
            <a:r>
              <a:rPr lang="en" sz="8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0" name="Google Shape;200;p30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201" name="Google Shape;201;p30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0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0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08" name="Google Shape;208;p31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1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1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 i="0" u="none" strike="noStrike" cap="none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3"/>
          <p:cNvSpPr txBox="1">
            <a:spLocks noGrp="1"/>
          </p:cNvSpPr>
          <p:nvPr>
            <p:ph type="ctrTitle"/>
          </p:nvPr>
        </p:nvSpPr>
        <p:spPr>
          <a:xfrm>
            <a:off x="570800" y="713352"/>
            <a:ext cx="3720000" cy="20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000">
                <a:solidFill>
                  <a:schemeClr val="lt1"/>
                </a:solidFill>
              </a:rPr>
              <a:t>CONSUMER BEHAVIORAL SYSTEM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218" name="Google Shape;218;p33"/>
          <p:cNvSpPr txBox="1">
            <a:spLocks noGrp="1"/>
          </p:cNvSpPr>
          <p:nvPr>
            <p:ph type="subTitle" idx="1"/>
          </p:nvPr>
        </p:nvSpPr>
        <p:spPr>
          <a:xfrm>
            <a:off x="545300" y="523624"/>
            <a:ext cx="3771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 b="1"/>
              <a:t>D COMPANY’S</a:t>
            </a:r>
            <a:endParaRPr sz="2800" b="1"/>
          </a:p>
        </p:txBody>
      </p:sp>
      <p:pic>
        <p:nvPicPr>
          <p:cNvPr id="219" name="Google Shape;219;p33"/>
          <p:cNvPicPr preferRelativeResize="0"/>
          <p:nvPr/>
        </p:nvPicPr>
        <p:blipFill rotWithShape="1">
          <a:blip r:embed="rId3">
            <a:alphaModFix/>
          </a:blip>
          <a:srcRect l="13691" t="10708" r="13675" b="10717"/>
          <a:stretch/>
        </p:blipFill>
        <p:spPr>
          <a:xfrm>
            <a:off x="5120350" y="713351"/>
            <a:ext cx="3539024" cy="382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3"/>
          <p:cNvSpPr txBox="1"/>
          <p:nvPr/>
        </p:nvSpPr>
        <p:spPr>
          <a:xfrm>
            <a:off x="696225" y="2732352"/>
            <a:ext cx="40221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</a:t>
            </a:r>
            <a:r>
              <a:rPr lang="en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sented</a:t>
            </a:r>
            <a:r>
              <a:rPr lang="en" sz="14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By: </a:t>
            </a:r>
            <a:endParaRPr sz="14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l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Montserrat"/>
                <a:sym typeface="Montserrat"/>
              </a:rPr>
              <a:t>Soumyadip Sen</a:t>
            </a:r>
            <a:endParaRPr dirty="0">
              <a:solidFill>
                <a:schemeClr val="lt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2"/>
          <p:cNvSpPr txBox="1"/>
          <p:nvPr/>
        </p:nvSpPr>
        <p:spPr>
          <a:xfrm>
            <a:off x="2259539" y="1018767"/>
            <a:ext cx="493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42"/>
          <p:cNvSpPr txBox="1"/>
          <p:nvPr/>
        </p:nvSpPr>
        <p:spPr>
          <a:xfrm>
            <a:off x="459549" y="11028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 3   Min, Max and Avg Purchase Value wise</a:t>
            </a:r>
            <a:endParaRPr sz="33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42"/>
          <p:cNvSpPr txBox="1">
            <a:spLocks noGrp="1"/>
          </p:cNvSpPr>
          <p:nvPr>
            <p:ph type="title" idx="21"/>
          </p:nvPr>
        </p:nvSpPr>
        <p:spPr>
          <a:xfrm>
            <a:off x="2051300" y="655225"/>
            <a:ext cx="5768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PROCESSED </a:t>
            </a:r>
            <a:r>
              <a:rPr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OUTPUTS</a:t>
            </a:r>
            <a:endParaRPr/>
          </a:p>
        </p:txBody>
      </p:sp>
      <p:pic>
        <p:nvPicPr>
          <p:cNvPr id="335" name="Google Shape;335;p42"/>
          <p:cNvPicPr preferRelativeResize="0"/>
          <p:nvPr/>
        </p:nvPicPr>
        <p:blipFill rotWithShape="1">
          <a:blip r:embed="rId3">
            <a:alphaModFix/>
          </a:blip>
          <a:srcRect l="9107"/>
          <a:stretch/>
        </p:blipFill>
        <p:spPr>
          <a:xfrm>
            <a:off x="1369800" y="1877525"/>
            <a:ext cx="6513325" cy="3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 txBox="1"/>
          <p:nvPr/>
        </p:nvSpPr>
        <p:spPr>
          <a:xfrm>
            <a:off x="2259539" y="1018767"/>
            <a:ext cx="493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43"/>
          <p:cNvSpPr txBox="1"/>
          <p:nvPr/>
        </p:nvSpPr>
        <p:spPr>
          <a:xfrm>
            <a:off x="459549" y="1102825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 4   Top 3 best item sold quantity wise</a:t>
            </a:r>
            <a:r>
              <a:rPr lang="en" sz="2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43"/>
          <p:cNvSpPr txBox="1">
            <a:spLocks noGrp="1"/>
          </p:cNvSpPr>
          <p:nvPr>
            <p:ph type="title" idx="21"/>
          </p:nvPr>
        </p:nvSpPr>
        <p:spPr>
          <a:xfrm>
            <a:off x="2490525" y="655225"/>
            <a:ext cx="5768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PROCESSED </a:t>
            </a:r>
            <a:r>
              <a:rPr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OUTPUTS</a:t>
            </a:r>
            <a:endParaRPr/>
          </a:p>
        </p:txBody>
      </p:sp>
      <p:pic>
        <p:nvPicPr>
          <p:cNvPr id="343" name="Google Shape;3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075" y="1949375"/>
            <a:ext cx="6983349" cy="30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3"/>
          <p:cNvSpPr txBox="1"/>
          <p:nvPr/>
        </p:nvSpPr>
        <p:spPr>
          <a:xfrm>
            <a:off x="4600125" y="4789500"/>
            <a:ext cx="15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4"/>
          <p:cNvSpPr/>
          <p:nvPr/>
        </p:nvSpPr>
        <p:spPr>
          <a:xfrm>
            <a:off x="2659000" y="272875"/>
            <a:ext cx="3330600" cy="12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1128075" y="590900"/>
            <a:ext cx="74190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                     </a:t>
            </a:r>
            <a:r>
              <a:rPr lang="en">
                <a:solidFill>
                  <a:schemeClr val="lt1"/>
                </a:solidFill>
              </a:rPr>
              <a:t>ANALYSIS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1" name="Google Shape;351;p44"/>
          <p:cNvSpPr txBox="1">
            <a:spLocks noGrp="1"/>
          </p:cNvSpPr>
          <p:nvPr>
            <p:ph type="title" idx="4294967295"/>
          </p:nvPr>
        </p:nvSpPr>
        <p:spPr>
          <a:xfrm>
            <a:off x="5567963" y="1910054"/>
            <a:ext cx="2133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>
                <a:solidFill>
                  <a:srgbClr val="FFFFFF"/>
                </a:solidFill>
              </a:rPr>
              <a:t>$20,000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52" name="Google Shape;352;p44"/>
          <p:cNvSpPr txBox="1"/>
          <p:nvPr/>
        </p:nvSpPr>
        <p:spPr>
          <a:xfrm>
            <a:off x="1128075" y="1786125"/>
            <a:ext cx="688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44"/>
          <p:cNvSpPr/>
          <p:nvPr/>
        </p:nvSpPr>
        <p:spPr>
          <a:xfrm rot="5400000" flipH="1">
            <a:off x="3090275" y="249375"/>
            <a:ext cx="2963400" cy="603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4"/>
          <p:cNvSpPr txBox="1"/>
          <p:nvPr/>
        </p:nvSpPr>
        <p:spPr>
          <a:xfrm>
            <a:off x="1459525" y="1668325"/>
            <a:ext cx="6130800" cy="418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arala"/>
              <a:buChar char="●"/>
            </a:pPr>
            <a:r>
              <a:rPr lang="en" sz="17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Provides the category  of customers based on their expenditure in particular month and year.</a:t>
            </a: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arala"/>
              <a:buChar char="●"/>
            </a:pPr>
            <a:r>
              <a:rPr lang="en" sz="19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 </a:t>
            </a:r>
            <a:r>
              <a:rPr lang="en" sz="17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Identify  the least moved items and analyze its demands and supply accordingly.</a:t>
            </a: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arala"/>
              <a:buChar char="●"/>
            </a:pPr>
            <a:r>
              <a:rPr lang="en" sz="17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Segregate the Min ,Max and Avg purchase value wise based on different geographical locations to help the determine the growth on the company.</a:t>
            </a: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 </a:t>
            </a: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arala"/>
              <a:buChar char="●"/>
            </a:pPr>
            <a:r>
              <a:rPr lang="en" sz="17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The Top 3 items sold were identified and will help to determine its growth share in future.</a:t>
            </a:r>
            <a:endParaRPr sz="17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FFFFFF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Sarala"/>
              <a:ea typeface="Sarala"/>
              <a:cs typeface="Sarala"/>
              <a:sym typeface="Saral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"/>
          <p:cNvSpPr/>
          <p:nvPr/>
        </p:nvSpPr>
        <p:spPr>
          <a:xfrm>
            <a:off x="2645600" y="272875"/>
            <a:ext cx="3330600" cy="12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5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                   </a:t>
            </a:r>
            <a:r>
              <a:rPr lang="en">
                <a:solidFill>
                  <a:schemeClr val="lt1"/>
                </a:solidFill>
              </a:rPr>
              <a:t>   CONCLUSION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45"/>
          <p:cNvSpPr txBox="1">
            <a:spLocks noGrp="1"/>
          </p:cNvSpPr>
          <p:nvPr>
            <p:ph type="title" idx="4294967295"/>
          </p:nvPr>
        </p:nvSpPr>
        <p:spPr>
          <a:xfrm>
            <a:off x="5567963" y="1910054"/>
            <a:ext cx="2133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>
                <a:solidFill>
                  <a:srgbClr val="FFFFFF"/>
                </a:solidFill>
              </a:rPr>
              <a:t>$20,000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62" name="Google Shape;362;p45"/>
          <p:cNvSpPr txBox="1"/>
          <p:nvPr/>
        </p:nvSpPr>
        <p:spPr>
          <a:xfrm>
            <a:off x="1128075" y="1786125"/>
            <a:ext cx="688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45"/>
          <p:cNvSpPr/>
          <p:nvPr/>
        </p:nvSpPr>
        <p:spPr>
          <a:xfrm rot="5400000" flipH="1">
            <a:off x="3090275" y="249375"/>
            <a:ext cx="2963400" cy="603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5"/>
          <p:cNvSpPr txBox="1"/>
          <p:nvPr/>
        </p:nvSpPr>
        <p:spPr>
          <a:xfrm>
            <a:off x="1472950" y="1708600"/>
            <a:ext cx="6117600" cy="403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Char char="●"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Enhancing the processing time by using spark.</a:t>
            </a:r>
            <a:endParaRPr sz="18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         (through lambda architecture)</a:t>
            </a:r>
            <a:endParaRPr sz="18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 ●     Batch processing is done according to your</a:t>
            </a:r>
            <a:endParaRPr sz="18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         requirements.</a:t>
            </a:r>
            <a:endParaRPr sz="18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arala"/>
              <a:buChar char="●"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Restocking information derive number of item needed for the customer in a particular time span as per location.</a:t>
            </a:r>
            <a:endParaRPr sz="18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arala"/>
              <a:buChar char="●"/>
            </a:pPr>
            <a:r>
              <a:rPr lang="en" sz="18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rPr>
              <a:t>D Company’s  items and customer trends as per needed time period were produced into final reports</a:t>
            </a:r>
            <a:endParaRPr sz="2200" b="1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Sarala"/>
              <a:ea typeface="Sarala"/>
              <a:cs typeface="Sarala"/>
              <a:sym typeface="Saral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46"/>
          <p:cNvPicPr preferRelativeResize="0"/>
          <p:nvPr/>
        </p:nvPicPr>
        <p:blipFill rotWithShape="1">
          <a:blip r:embed="rId3">
            <a:alphaModFix/>
          </a:blip>
          <a:srcRect r="4442" b="13329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6"/>
          <p:cNvSpPr txBox="1">
            <a:spLocks noGrp="1"/>
          </p:cNvSpPr>
          <p:nvPr>
            <p:ph type="ctrTitle"/>
          </p:nvPr>
        </p:nvSpPr>
        <p:spPr>
          <a:xfrm>
            <a:off x="619275" y="1874850"/>
            <a:ext cx="2691300" cy="13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lt2"/>
                </a:solidFill>
              </a:rPr>
              <a:t>THANK</a:t>
            </a:r>
            <a:endParaRPr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lt1"/>
                </a:solidFill>
              </a:rPr>
              <a:t>YOU!!!!!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71" name="Google Shape;371;p46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372" name="Google Shape;372;p46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6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6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6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p46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6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46"/>
          <p:cNvSpPr/>
          <p:nvPr/>
        </p:nvSpPr>
        <p:spPr>
          <a:xfrm>
            <a:off x="619275" y="3599100"/>
            <a:ext cx="2691300" cy="719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/>
        </p:nvSpPr>
        <p:spPr>
          <a:xfrm>
            <a:off x="796850" y="4396446"/>
            <a:ext cx="7412700" cy="2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</a:t>
            </a:r>
            <a:r>
              <a:rPr lang="en">
                <a:solidFill>
                  <a:schemeClr val="dk2"/>
                </a:solidFill>
              </a:rPr>
              <a:t>OF THE 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0" y="1751325"/>
            <a:ext cx="9144000" cy="291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Provide data for the demand from the customers and data useful for the suppliers.</a:t>
            </a:r>
            <a:endParaRPr sz="1300" b="1">
              <a:solidFill>
                <a:schemeClr val="dk1"/>
              </a:solidFill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Provide data for customer purchase behaviour, improve the sales, specific to location for a given timeline (Daily, Weekly, Quarterly, Monthly, Annually) </a:t>
            </a: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Extract information of high value customers and high demand products, that can be used by supply chain department.</a:t>
            </a:r>
            <a:endParaRPr sz="1300" b="1">
              <a:solidFill>
                <a:schemeClr val="dk1"/>
              </a:solidFill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Rank items and value customers for sale and offers application.</a:t>
            </a:r>
            <a:endParaRPr sz="1300" b="1">
              <a:solidFill>
                <a:schemeClr val="dk1"/>
              </a:solidFill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Enhance the Business.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title"/>
          </p:nvPr>
        </p:nvSpPr>
        <p:spPr>
          <a:xfrm>
            <a:off x="609946" y="564207"/>
            <a:ext cx="4886700" cy="11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200"/>
              <a:t>INTRODUCTION</a:t>
            </a:r>
            <a:r>
              <a:rPr lang="en"/>
              <a:t> </a:t>
            </a:r>
            <a:br>
              <a:rPr lang="en"/>
            </a:br>
            <a:br>
              <a:rPr lang="en"/>
            </a:br>
            <a:r>
              <a:rPr lang="en">
                <a:solidFill>
                  <a:schemeClr val="accent1"/>
                </a:solidFill>
              </a:rPr>
              <a:t>OBJECTIVES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233" name="Google Shape;233;p35"/>
          <p:cNvSpPr txBox="1">
            <a:spLocks noGrp="1"/>
          </p:cNvSpPr>
          <p:nvPr>
            <p:ph type="subTitle" idx="1"/>
          </p:nvPr>
        </p:nvSpPr>
        <p:spPr>
          <a:xfrm>
            <a:off x="361825" y="2048550"/>
            <a:ext cx="3948900" cy="14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To develop an interface enough to Analyze Customer Behavior</a:t>
            </a:r>
            <a:endParaRPr b="1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/>
          </a:p>
        </p:txBody>
      </p:sp>
      <p:sp>
        <p:nvSpPr>
          <p:cNvPr id="234" name="Google Shape;234;p35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5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5"/>
          <p:cNvSpPr txBox="1"/>
          <p:nvPr/>
        </p:nvSpPr>
        <p:spPr>
          <a:xfrm>
            <a:off x="4752220" y="1504690"/>
            <a:ext cx="47673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rPr>
              <a:t>CONCEPTS </a:t>
            </a:r>
            <a:endParaRPr sz="3500" b="1" i="0" u="none" strike="noStrike" cap="none">
              <a:solidFill>
                <a:srgbClr val="FFFF00"/>
              </a:solidFill>
              <a:latin typeface="Sarala"/>
              <a:ea typeface="Sarala"/>
              <a:cs typeface="Sarala"/>
              <a:sym typeface="Sara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4486961" y="2102362"/>
            <a:ext cx="40686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cquiring the dataset</a:t>
            </a:r>
            <a:endParaRPr sz="1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Processing the dataset</a:t>
            </a:r>
            <a:endParaRPr b="1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Extracting time frame , location etc.</a:t>
            </a:r>
            <a:endParaRPr b="1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eader board for Client &amp; Products.</a:t>
            </a:r>
            <a:endParaRPr b="1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sz="1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Developing Visual Highlights for viewer.</a:t>
            </a:r>
            <a:endParaRPr b="1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>
            <a:spLocks noGrp="1"/>
          </p:cNvSpPr>
          <p:nvPr>
            <p:ph type="title"/>
          </p:nvPr>
        </p:nvSpPr>
        <p:spPr>
          <a:xfrm>
            <a:off x="487704" y="0"/>
            <a:ext cx="58125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Physical </a:t>
            </a:r>
            <a:r>
              <a:rPr lang="en" sz="3200">
                <a:solidFill>
                  <a:schemeClr val="dk2"/>
                </a:solidFill>
              </a:rPr>
              <a:t>Layer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243" name="Google Shape;243;p36"/>
          <p:cNvSpPr/>
          <p:nvPr/>
        </p:nvSpPr>
        <p:spPr>
          <a:xfrm>
            <a:off x="1053150" y="648825"/>
            <a:ext cx="1852500" cy="3958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6"/>
          <p:cNvSpPr txBox="1"/>
          <p:nvPr/>
        </p:nvSpPr>
        <p:spPr>
          <a:xfrm>
            <a:off x="1432950" y="1081350"/>
            <a:ext cx="109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customer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36"/>
          <p:cNvSpPr txBox="1"/>
          <p:nvPr/>
        </p:nvSpPr>
        <p:spPr>
          <a:xfrm>
            <a:off x="4146775" y="2529425"/>
            <a:ext cx="485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36"/>
          <p:cNvSpPr txBox="1"/>
          <p:nvPr/>
        </p:nvSpPr>
        <p:spPr>
          <a:xfrm>
            <a:off x="1531650" y="3034550"/>
            <a:ext cx="81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item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36"/>
          <p:cNvSpPr txBox="1"/>
          <p:nvPr/>
        </p:nvSpPr>
        <p:spPr>
          <a:xfrm>
            <a:off x="1531650" y="2049850"/>
            <a:ext cx="89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Cust_id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6"/>
          <p:cNvSpPr txBox="1"/>
          <p:nvPr/>
        </p:nvSpPr>
        <p:spPr>
          <a:xfrm>
            <a:off x="854625" y="3979575"/>
            <a:ext cx="10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36"/>
          <p:cNvSpPr/>
          <p:nvPr/>
        </p:nvSpPr>
        <p:spPr>
          <a:xfrm>
            <a:off x="3822325" y="679625"/>
            <a:ext cx="4353600" cy="4099800"/>
          </a:xfrm>
          <a:prstGeom prst="can">
            <a:avLst>
              <a:gd name="adj" fmla="val 22184"/>
            </a:avLst>
          </a:prstGeom>
          <a:solidFill>
            <a:srgbClr val="00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6"/>
          <p:cNvSpPr txBox="1"/>
          <p:nvPr/>
        </p:nvSpPr>
        <p:spPr>
          <a:xfrm>
            <a:off x="3827075" y="3187625"/>
            <a:ext cx="115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item(Dim)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36"/>
          <p:cNvSpPr txBox="1"/>
          <p:nvPr/>
        </p:nvSpPr>
        <p:spPr>
          <a:xfrm>
            <a:off x="5463200" y="4207450"/>
            <a:ext cx="115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36"/>
          <p:cNvSpPr txBox="1"/>
          <p:nvPr/>
        </p:nvSpPr>
        <p:spPr>
          <a:xfrm>
            <a:off x="5284525" y="2689250"/>
            <a:ext cx="142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Cust_id(Dim)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6365900" y="1692550"/>
            <a:ext cx="164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Customer(Dim)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36"/>
          <p:cNvSpPr/>
          <p:nvPr/>
        </p:nvSpPr>
        <p:spPr>
          <a:xfrm>
            <a:off x="6441200" y="1692550"/>
            <a:ext cx="1513800" cy="554700"/>
          </a:xfrm>
          <a:prstGeom prst="flowChartAlternateProcess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6"/>
          <p:cNvSpPr/>
          <p:nvPr/>
        </p:nvSpPr>
        <p:spPr>
          <a:xfrm>
            <a:off x="3877750" y="3187625"/>
            <a:ext cx="1034400" cy="554700"/>
          </a:xfrm>
          <a:prstGeom prst="flowChartAlternateProcess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6"/>
          <p:cNvSpPr/>
          <p:nvPr/>
        </p:nvSpPr>
        <p:spPr>
          <a:xfrm>
            <a:off x="1401138" y="1032250"/>
            <a:ext cx="1156518" cy="648810"/>
          </a:xfrm>
          <a:prstGeom prst="flowChartMultidocumen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6"/>
          <p:cNvSpPr/>
          <p:nvPr/>
        </p:nvSpPr>
        <p:spPr>
          <a:xfrm>
            <a:off x="1401138" y="1984038"/>
            <a:ext cx="1156518" cy="648810"/>
          </a:xfrm>
          <a:prstGeom prst="flowChartMultidocumen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6"/>
          <p:cNvSpPr/>
          <p:nvPr/>
        </p:nvSpPr>
        <p:spPr>
          <a:xfrm>
            <a:off x="1470588" y="2818838"/>
            <a:ext cx="1156518" cy="648810"/>
          </a:xfrm>
          <a:prstGeom prst="flowChartMultidocumen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6"/>
          <p:cNvSpPr/>
          <p:nvPr/>
        </p:nvSpPr>
        <p:spPr>
          <a:xfrm>
            <a:off x="5242225" y="2612000"/>
            <a:ext cx="1513800" cy="554700"/>
          </a:xfrm>
          <a:prstGeom prst="flowChartAlternateProcess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0" name="Google Shape;260;p36"/>
          <p:cNvCxnSpPr>
            <a:stCxn id="255" idx="0"/>
            <a:endCxn id="259" idx="1"/>
          </p:cNvCxnSpPr>
          <p:nvPr/>
        </p:nvCxnSpPr>
        <p:spPr>
          <a:xfrm rot="10800000" flipH="1">
            <a:off x="4394950" y="2889425"/>
            <a:ext cx="847200" cy="29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1;p36"/>
          <p:cNvCxnSpPr>
            <a:stCxn id="254" idx="2"/>
            <a:endCxn id="259" idx="0"/>
          </p:cNvCxnSpPr>
          <p:nvPr/>
        </p:nvCxnSpPr>
        <p:spPr>
          <a:xfrm flipH="1">
            <a:off x="5999000" y="2247250"/>
            <a:ext cx="1199100" cy="36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36"/>
          <p:cNvCxnSpPr/>
          <p:nvPr/>
        </p:nvCxnSpPr>
        <p:spPr>
          <a:xfrm flipH="1">
            <a:off x="3528050" y="378350"/>
            <a:ext cx="22200" cy="1183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stealth" w="med" len="med"/>
            <a:tailEnd type="none" w="med" len="med"/>
          </a:ln>
        </p:spPr>
      </p:cxnSp>
      <p:cxnSp>
        <p:nvCxnSpPr>
          <p:cNvPr id="263" name="Google Shape;263;p36"/>
          <p:cNvCxnSpPr/>
          <p:nvPr/>
        </p:nvCxnSpPr>
        <p:spPr>
          <a:xfrm flipH="1">
            <a:off x="3727475" y="3276475"/>
            <a:ext cx="22200" cy="1183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triangle" w="med" len="med"/>
            <a:tailEnd type="none" w="med" len="med"/>
          </a:ln>
        </p:spPr>
      </p:cxnSp>
      <p:cxnSp>
        <p:nvCxnSpPr>
          <p:cNvPr id="264" name="Google Shape;264;p36"/>
          <p:cNvCxnSpPr/>
          <p:nvPr/>
        </p:nvCxnSpPr>
        <p:spPr>
          <a:xfrm flipH="1">
            <a:off x="3205750" y="1378300"/>
            <a:ext cx="22200" cy="1183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stealth" w="med" len="med"/>
            <a:tailEnd type="none" w="med" len="med"/>
          </a:ln>
        </p:spPr>
      </p:cxnSp>
      <p:cxnSp>
        <p:nvCxnSpPr>
          <p:cNvPr id="265" name="Google Shape;265;p36"/>
          <p:cNvCxnSpPr>
            <a:stCxn id="256" idx="3"/>
          </p:cNvCxnSpPr>
          <p:nvPr/>
        </p:nvCxnSpPr>
        <p:spPr>
          <a:xfrm>
            <a:off x="2557656" y="1356655"/>
            <a:ext cx="4128000" cy="25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36"/>
          <p:cNvCxnSpPr>
            <a:stCxn id="257" idx="3"/>
          </p:cNvCxnSpPr>
          <p:nvPr/>
        </p:nvCxnSpPr>
        <p:spPr>
          <a:xfrm>
            <a:off x="2557656" y="2308443"/>
            <a:ext cx="3018300" cy="14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6"/>
          <p:cNvCxnSpPr/>
          <p:nvPr/>
        </p:nvCxnSpPr>
        <p:spPr>
          <a:xfrm>
            <a:off x="5594850" y="2322575"/>
            <a:ext cx="28200" cy="300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268" name="Google Shape;268;p36"/>
          <p:cNvCxnSpPr>
            <a:stCxn id="258" idx="3"/>
            <a:endCxn id="255" idx="1"/>
          </p:cNvCxnSpPr>
          <p:nvPr/>
        </p:nvCxnSpPr>
        <p:spPr>
          <a:xfrm>
            <a:off x="2627106" y="3143243"/>
            <a:ext cx="1250700" cy="321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269" name="Google Shape;269;p36"/>
          <p:cNvCxnSpPr>
            <a:endCxn id="254" idx="0"/>
          </p:cNvCxnSpPr>
          <p:nvPr/>
        </p:nvCxnSpPr>
        <p:spPr>
          <a:xfrm>
            <a:off x="6647900" y="1410550"/>
            <a:ext cx="550200" cy="28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270" name="Google Shape;270;p36"/>
          <p:cNvCxnSpPr/>
          <p:nvPr/>
        </p:nvCxnSpPr>
        <p:spPr>
          <a:xfrm rot="10800000" flipH="1">
            <a:off x="7353200" y="4472425"/>
            <a:ext cx="658200" cy="18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71" name="Google Shape;271;p36"/>
          <p:cNvSpPr txBox="1"/>
          <p:nvPr/>
        </p:nvSpPr>
        <p:spPr>
          <a:xfrm>
            <a:off x="8011400" y="4297225"/>
            <a:ext cx="99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Load Data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2" name="Google Shape;272;p36"/>
          <p:cNvCxnSpPr/>
          <p:nvPr/>
        </p:nvCxnSpPr>
        <p:spPr>
          <a:xfrm>
            <a:off x="7353200" y="4779425"/>
            <a:ext cx="517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3" name="Google Shape;273;p36"/>
          <p:cNvSpPr txBox="1"/>
          <p:nvPr/>
        </p:nvSpPr>
        <p:spPr>
          <a:xfrm>
            <a:off x="7920875" y="4607625"/>
            <a:ext cx="1092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Dependency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>
            <a:spLocks noGrp="1"/>
          </p:cNvSpPr>
          <p:nvPr>
            <p:ph type="title" idx="6"/>
          </p:nvPr>
        </p:nvSpPr>
        <p:spPr>
          <a:xfrm>
            <a:off x="596974" y="377814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chemeClr val="lt2"/>
                </a:solidFill>
              </a:rPr>
              <a:t>DATA </a:t>
            </a:r>
            <a:r>
              <a:rPr lang="en">
                <a:solidFill>
                  <a:schemeClr val="accent1"/>
                </a:solidFill>
              </a:rPr>
              <a:t>WAREHOUSE SCHEMA 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79" name="Google Shape;279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1500" y="940075"/>
            <a:ext cx="6902775" cy="3498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0" name="Google Shape;280;p37"/>
          <p:cNvCxnSpPr/>
          <p:nvPr/>
        </p:nvCxnSpPr>
        <p:spPr>
          <a:xfrm>
            <a:off x="2839750" y="1513900"/>
            <a:ext cx="564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7"/>
          <p:cNvCxnSpPr/>
          <p:nvPr/>
        </p:nvCxnSpPr>
        <p:spPr>
          <a:xfrm>
            <a:off x="3413325" y="1523300"/>
            <a:ext cx="18900" cy="1062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82" name="Google Shape;282;p37"/>
          <p:cNvSpPr txBox="1"/>
          <p:nvPr/>
        </p:nvSpPr>
        <p:spPr>
          <a:xfrm>
            <a:off x="2896150" y="2557650"/>
            <a:ext cx="507900" cy="2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3" name="Google Shape;283;p37"/>
          <p:cNvCxnSpPr/>
          <p:nvPr/>
        </p:nvCxnSpPr>
        <p:spPr>
          <a:xfrm rot="10800000">
            <a:off x="5876800" y="2378975"/>
            <a:ext cx="507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37"/>
          <p:cNvCxnSpPr/>
          <p:nvPr/>
        </p:nvCxnSpPr>
        <p:spPr>
          <a:xfrm>
            <a:off x="5876950" y="2378975"/>
            <a:ext cx="9300" cy="207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85" name="Google Shape;285;p37"/>
          <p:cNvSpPr txBox="1"/>
          <p:nvPr/>
        </p:nvSpPr>
        <p:spPr>
          <a:xfrm>
            <a:off x="5886250" y="2538850"/>
            <a:ext cx="4704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>
            <a:spLocks noGrp="1"/>
          </p:cNvSpPr>
          <p:nvPr>
            <p:ph type="title" idx="4"/>
          </p:nvPr>
        </p:nvSpPr>
        <p:spPr>
          <a:xfrm>
            <a:off x="586701" y="912070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TECHNOLOGIES USED </a:t>
            </a:r>
            <a:r>
              <a:rPr lang="en">
                <a:solidFill>
                  <a:schemeClr val="accent1"/>
                </a:solidFill>
              </a:rPr>
              <a:t>AND THEIR ADVANTAGES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/>
          </p:nvPr>
        </p:nvSpPr>
        <p:spPr>
          <a:xfrm>
            <a:off x="1085700" y="2885694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Hive</a:t>
            </a:r>
            <a:endParaRPr/>
          </a:p>
        </p:txBody>
      </p:sp>
      <p:sp>
        <p:nvSpPr>
          <p:cNvPr id="292" name="Google Shape;292;p38"/>
          <p:cNvSpPr txBox="1">
            <a:spLocks noGrp="1"/>
          </p:cNvSpPr>
          <p:nvPr>
            <p:ph type="subTitle" idx="1"/>
          </p:nvPr>
        </p:nvSpPr>
        <p:spPr>
          <a:xfrm>
            <a:off x="503409" y="3247648"/>
            <a:ext cx="3565200" cy="9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lvl="0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Fast querying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Partitioning available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Uses HiveQL- a declarative language like SQL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Provides the structure on an array of data formats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b="1">
              <a:solidFill>
                <a:schemeClr val="dk1"/>
              </a:solidFill>
            </a:endParaRPr>
          </a:p>
        </p:txBody>
      </p:sp>
      <p:sp>
        <p:nvSpPr>
          <p:cNvPr id="293" name="Google Shape;293;p38"/>
          <p:cNvSpPr txBox="1">
            <a:spLocks noGrp="1"/>
          </p:cNvSpPr>
          <p:nvPr>
            <p:ph type="title" idx="2"/>
          </p:nvPr>
        </p:nvSpPr>
        <p:spPr>
          <a:xfrm>
            <a:off x="5643436" y="2800056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PySpark</a:t>
            </a:r>
            <a:endParaRPr/>
          </a:p>
        </p:txBody>
      </p:sp>
      <p:sp>
        <p:nvSpPr>
          <p:cNvPr id="294" name="Google Shape;294;p38"/>
          <p:cNvSpPr txBox="1">
            <a:spLocks noGrp="1"/>
          </p:cNvSpPr>
          <p:nvPr>
            <p:ph type="subTitle" idx="3"/>
          </p:nvPr>
        </p:nvSpPr>
        <p:spPr>
          <a:xfrm>
            <a:off x="5067441" y="3157998"/>
            <a:ext cx="3552600" cy="9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lvl="0" indent="-2857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Speed(100x faster than Hadoop)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Rich APIs for data transformation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Easy SQL interface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Flexible usage</a:t>
            </a:r>
            <a:endParaRPr b="1"/>
          </a:p>
          <a:p>
            <a:pPr marL="4381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 sz="1400" b="1">
                <a:solidFill>
                  <a:schemeClr val="dk1"/>
                </a:solidFill>
              </a:rPr>
              <a:t>Active and Expanding for future use.</a:t>
            </a:r>
            <a:endParaRPr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b="1"/>
          </a:p>
        </p:txBody>
      </p:sp>
      <p:pic>
        <p:nvPicPr>
          <p:cNvPr id="295" name="Google Shape;295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889" y="1541124"/>
            <a:ext cx="1644245" cy="1258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55086" y="1386287"/>
            <a:ext cx="1823460" cy="1274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/>
        </p:nvSpPr>
        <p:spPr>
          <a:xfrm>
            <a:off x="1157700" y="3976975"/>
            <a:ext cx="61842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39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FLOW </a:t>
            </a:r>
            <a:r>
              <a:rPr lang="en">
                <a:solidFill>
                  <a:schemeClr val="dk2"/>
                </a:solidFill>
              </a:rPr>
              <a:t>DIAGRAM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3" name="Google Shape;303;p39"/>
          <p:cNvSpPr/>
          <p:nvPr/>
        </p:nvSpPr>
        <p:spPr>
          <a:xfrm>
            <a:off x="637025" y="2571750"/>
            <a:ext cx="2376600" cy="930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   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RAW DATA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           (CSV)</a:t>
            </a:r>
            <a:r>
              <a:rPr lang="en" sz="2000">
                <a:solidFill>
                  <a:schemeClr val="lt1"/>
                </a:solidFill>
              </a:rPr>
              <a:t>R</a:t>
            </a:r>
            <a:r>
              <a:rPr lang="en">
                <a:solidFill>
                  <a:schemeClr val="lt1"/>
                </a:solidFill>
              </a:rPr>
              <a:t>W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4" name="Google Shape;304;p39"/>
          <p:cNvSpPr/>
          <p:nvPr/>
        </p:nvSpPr>
        <p:spPr>
          <a:xfrm>
            <a:off x="4136375" y="2753250"/>
            <a:ext cx="1562100" cy="567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HIVE TABLE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05" name="Google Shape;305;p39"/>
          <p:cNvSpPr/>
          <p:nvPr/>
        </p:nvSpPr>
        <p:spPr>
          <a:xfrm>
            <a:off x="6821225" y="2753250"/>
            <a:ext cx="1719900" cy="567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TARGET/ FILE</a:t>
            </a:r>
            <a:endParaRPr sz="1700"/>
          </a:p>
        </p:txBody>
      </p:sp>
      <p:cxnSp>
        <p:nvCxnSpPr>
          <p:cNvPr id="306" name="Google Shape;306;p39"/>
          <p:cNvCxnSpPr>
            <a:stCxn id="303" idx="3"/>
            <a:endCxn id="304" idx="1"/>
          </p:cNvCxnSpPr>
          <p:nvPr/>
        </p:nvCxnSpPr>
        <p:spPr>
          <a:xfrm>
            <a:off x="3013625" y="3037200"/>
            <a:ext cx="11229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7" name="Google Shape;307;p39"/>
          <p:cNvCxnSpPr>
            <a:stCxn id="304" idx="3"/>
            <a:endCxn id="305" idx="1"/>
          </p:cNvCxnSpPr>
          <p:nvPr/>
        </p:nvCxnSpPr>
        <p:spPr>
          <a:xfrm>
            <a:off x="5698475" y="3037200"/>
            <a:ext cx="11229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8" name="Google Shape;308;p39"/>
          <p:cNvSpPr/>
          <p:nvPr/>
        </p:nvSpPr>
        <p:spPr>
          <a:xfrm>
            <a:off x="2914475" y="4307275"/>
            <a:ext cx="1321200" cy="567900"/>
          </a:xfrm>
          <a:prstGeom prst="roundRect">
            <a:avLst>
              <a:gd name="adj" fmla="val 16667"/>
            </a:avLst>
          </a:prstGeom>
          <a:solidFill>
            <a:srgbClr val="C9D4D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HiveQL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39"/>
          <p:cNvSpPr/>
          <p:nvPr/>
        </p:nvSpPr>
        <p:spPr>
          <a:xfrm>
            <a:off x="5589425" y="4307275"/>
            <a:ext cx="1321200" cy="567900"/>
          </a:xfrm>
          <a:prstGeom prst="roundRect">
            <a:avLst>
              <a:gd name="adj" fmla="val 16667"/>
            </a:avLst>
          </a:prstGeom>
          <a:solidFill>
            <a:srgbClr val="C9D4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PySpark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0" name="Google Shape;310;p39"/>
          <p:cNvCxnSpPr>
            <a:endCxn id="308" idx="0"/>
          </p:cNvCxnSpPr>
          <p:nvPr/>
        </p:nvCxnSpPr>
        <p:spPr>
          <a:xfrm flipH="1">
            <a:off x="3575075" y="3124075"/>
            <a:ext cx="22200" cy="1183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ot"/>
            <a:round/>
            <a:headEnd type="triangle" w="med" len="med"/>
            <a:tailEnd type="none" w="med" len="med"/>
          </a:ln>
        </p:spPr>
      </p:cxnSp>
      <p:cxnSp>
        <p:nvCxnSpPr>
          <p:cNvPr id="311" name="Google Shape;311;p39"/>
          <p:cNvCxnSpPr/>
          <p:nvPr/>
        </p:nvCxnSpPr>
        <p:spPr>
          <a:xfrm flipH="1">
            <a:off x="6248750" y="3080638"/>
            <a:ext cx="22200" cy="1183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ot"/>
            <a:round/>
            <a:headEnd type="triangl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/>
        </p:nvSpPr>
        <p:spPr>
          <a:xfrm>
            <a:off x="2259539" y="1018767"/>
            <a:ext cx="493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40"/>
          <p:cNvSpPr txBox="1"/>
          <p:nvPr/>
        </p:nvSpPr>
        <p:spPr>
          <a:xfrm>
            <a:off x="459550" y="1102825"/>
            <a:ext cx="86844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 1 </a:t>
            </a:r>
            <a:r>
              <a:rPr lang="en" sz="2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n" sz="2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Customer wise Purchase of  Item details</a:t>
            </a:r>
            <a:endParaRPr sz="33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40"/>
          <p:cNvSpPr txBox="1">
            <a:spLocks noGrp="1"/>
          </p:cNvSpPr>
          <p:nvPr>
            <p:ph type="title" idx="21"/>
          </p:nvPr>
        </p:nvSpPr>
        <p:spPr>
          <a:xfrm>
            <a:off x="2474750" y="655225"/>
            <a:ext cx="5768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PROCESSED </a:t>
            </a:r>
            <a:r>
              <a:rPr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OUTPUTS</a:t>
            </a:r>
            <a:endParaRPr/>
          </a:p>
        </p:txBody>
      </p:sp>
      <p:pic>
        <p:nvPicPr>
          <p:cNvPr id="319" name="Google Shape;3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00" y="1854025"/>
            <a:ext cx="8396200" cy="31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1"/>
          <p:cNvSpPr txBox="1"/>
          <p:nvPr/>
        </p:nvSpPr>
        <p:spPr>
          <a:xfrm>
            <a:off x="2259539" y="1018767"/>
            <a:ext cx="493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41"/>
          <p:cNvSpPr txBox="1"/>
          <p:nvPr/>
        </p:nvSpPr>
        <p:spPr>
          <a:xfrm>
            <a:off x="459562" y="1102825"/>
            <a:ext cx="8532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 2   Least moved  10 items Value wise</a:t>
            </a:r>
            <a:endParaRPr sz="33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p41"/>
          <p:cNvSpPr txBox="1">
            <a:spLocks noGrp="1"/>
          </p:cNvSpPr>
          <p:nvPr>
            <p:ph type="title" idx="21"/>
          </p:nvPr>
        </p:nvSpPr>
        <p:spPr>
          <a:xfrm>
            <a:off x="2490525" y="655225"/>
            <a:ext cx="5768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PROCESSED </a:t>
            </a:r>
            <a:r>
              <a:rPr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OUTPUTS</a:t>
            </a:r>
            <a:endParaRPr/>
          </a:p>
        </p:txBody>
      </p:sp>
      <p:pic>
        <p:nvPicPr>
          <p:cNvPr id="327" name="Google Shape;32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25" y="1924875"/>
            <a:ext cx="8235899" cy="30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</Words>
  <Application>Microsoft Office PowerPoint</Application>
  <PresentationFormat>On-screen Show (16:9)</PresentationFormat>
  <Paragraphs>79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Sarala</vt:lpstr>
      <vt:lpstr>Montserrat SemiBold</vt:lpstr>
      <vt:lpstr>Montserrat</vt:lpstr>
      <vt:lpstr>Work Sans</vt:lpstr>
      <vt:lpstr>Microsoft JhengHei UI</vt:lpstr>
      <vt:lpstr>Arial</vt:lpstr>
      <vt:lpstr>Simple Light</vt:lpstr>
      <vt:lpstr>Final Project Proposal by Slidesgo</vt:lpstr>
      <vt:lpstr>CONSUMER BEHAVIORAL SYSTEM</vt:lpstr>
      <vt:lpstr>SCOPE OF THE PROJECT</vt:lpstr>
      <vt:lpstr>INTRODUCTION   OBJECTIVES</vt:lpstr>
      <vt:lpstr>Physical Layer</vt:lpstr>
      <vt:lpstr>DATA WAREHOUSE SCHEMA </vt:lpstr>
      <vt:lpstr>TECHNOLOGIES USED AND THEIR ADVANTAGES</vt:lpstr>
      <vt:lpstr>WORK FLOW DIAGRAM</vt:lpstr>
      <vt:lpstr>PROCESSED OUTPUTS</vt:lpstr>
      <vt:lpstr>PROCESSED OUTPUTS</vt:lpstr>
      <vt:lpstr>PROCESSED OUTPUTS</vt:lpstr>
      <vt:lpstr>PROCESSED OUTPUTS</vt:lpstr>
      <vt:lpstr>                     ANALYSIS</vt:lpstr>
      <vt:lpstr>                      CONCLUSION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BEHAVIORAL SYSTEM</dc:title>
  <cp:lastModifiedBy>Soumyadip Sen</cp:lastModifiedBy>
  <cp:revision>2</cp:revision>
  <dcterms:modified xsi:type="dcterms:W3CDTF">2021-06-18T15:38:10Z</dcterms:modified>
</cp:coreProperties>
</file>